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8" r:id="rId2"/>
    <p:sldId id="259" r:id="rId3"/>
    <p:sldId id="260" r:id="rId4"/>
    <p:sldId id="263" r:id="rId5"/>
    <p:sldId id="264" r:id="rId6"/>
    <p:sldId id="265" r:id="rId7"/>
    <p:sldId id="269" r:id="rId8"/>
    <p:sldId id="270" r:id="rId9"/>
    <p:sldId id="272" r:id="rId10"/>
    <p:sldId id="266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69031-A33B-4678-8C51-FBAA09D2B769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B508C103-92B9-4B84-842D-7D7CA1FA3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54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69031-A33B-4678-8C51-FBAA09D2B769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C103-92B9-4B84-842D-7D7CA1FA3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051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69031-A33B-4678-8C51-FBAA09D2B769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C103-92B9-4B84-842D-7D7CA1FA3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579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69031-A33B-4678-8C51-FBAA09D2B769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C103-92B9-4B84-842D-7D7CA1FA3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92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2C269031-A33B-4678-8C51-FBAA09D2B769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508C103-92B9-4B84-842D-7D7CA1FA3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684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69031-A33B-4678-8C51-FBAA09D2B769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C103-92B9-4B84-842D-7D7CA1FA3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647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69031-A33B-4678-8C51-FBAA09D2B769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C103-92B9-4B84-842D-7D7CA1FA3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867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69031-A33B-4678-8C51-FBAA09D2B769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C103-92B9-4B84-842D-7D7CA1FA3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004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69031-A33B-4678-8C51-FBAA09D2B769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C103-92B9-4B84-842D-7D7CA1FA3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2665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69031-A33B-4678-8C51-FBAA09D2B769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C103-92B9-4B84-842D-7D7CA1FA3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95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2C269031-A33B-4678-8C51-FBAA09D2B769}" type="datetimeFigureOut">
              <a:rPr lang="en-IN" smtClean="0"/>
              <a:t>08-05-2025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C103-92B9-4B84-842D-7D7CA1FA3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37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2C269031-A33B-4678-8C51-FBAA09D2B769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508C103-92B9-4B84-842D-7D7CA1FA3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6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6000">
              <a:schemeClr val="accent1">
                <a:lumMod val="45000"/>
                <a:lumOff val="55000"/>
              </a:schemeClr>
            </a:gs>
            <a:gs pos="49000">
              <a:schemeClr val="accent1">
                <a:lumMod val="7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D8C16-9EB4-09B6-53E1-20392ED0B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472756"/>
          </a:xfrm>
        </p:spPr>
        <p:txBody>
          <a:bodyPr>
            <a:normAutofit/>
          </a:bodyPr>
          <a:lstStyle/>
          <a:p>
            <a:r>
              <a:rPr lang="en-IN" sz="4800" b="1" dirty="0"/>
              <a:t>High Cloud Airline Analysis Report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9F93DD-5812-EEFA-83ED-F2B842FD87C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85800" y="2998706"/>
            <a:ext cx="10260013" cy="2203450"/>
          </a:xfrm>
        </p:spPr>
        <p:txBody>
          <a:bodyPr>
            <a:noAutofit/>
          </a:bodyPr>
          <a:lstStyle/>
          <a:p>
            <a:endParaRPr lang="en-IN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Airplane">
                <a:extLst>
                  <a:ext uri="{FF2B5EF4-FFF2-40B4-BE49-F238E27FC236}">
                    <a16:creationId xmlns:a16="http://schemas.microsoft.com/office/drawing/2014/main" id="{C0C7ADF3-277D-210F-3C66-185E1D7C1A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2346056"/>
                  </p:ext>
                </p:extLst>
              </p:nvPr>
            </p:nvGraphicFramePr>
            <p:xfrm rot="19963733">
              <a:off x="4704970" y="967671"/>
              <a:ext cx="7067930" cy="4062070"/>
            </p:xfrm>
            <a:graphic>
              <a:graphicData uri="http://schemas.microsoft.com/office/drawing/2017/model3d">
                <am3d:model3d r:embed="rId2">
                  <am3d:spPr>
                    <a:xfrm rot="19963733">
                      <a:off x="0" y="0"/>
                      <a:ext cx="7067930" cy="4062070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6005538" ay="3298879" az="613569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987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Airplane">
                <a:extLst>
                  <a:ext uri="{FF2B5EF4-FFF2-40B4-BE49-F238E27FC236}">
                    <a16:creationId xmlns:a16="http://schemas.microsoft.com/office/drawing/2014/main" id="{C0C7ADF3-277D-210F-3C66-185E1D7C1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9963733">
                <a:off x="4704970" y="967671"/>
                <a:ext cx="7067930" cy="40620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6375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671A9-7A8C-8E68-8E3A-A31C758E0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56492"/>
          </a:xfrm>
        </p:spPr>
        <p:txBody>
          <a:bodyPr>
            <a:normAutofit/>
          </a:bodyPr>
          <a:lstStyle/>
          <a:p>
            <a:r>
              <a:rPr lang="en-IN" sz="3200" b="1" u="sng" dirty="0"/>
              <a:t>Conclusion &amp; Recommendations:</a:t>
            </a:r>
            <a:endParaRPr lang="en-IN" sz="3200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D8FB5-F860-5751-44F4-5158904BB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Key Takeaways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1AA99-44AC-F31B-636E-9B28D074F2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U.S. dominates passenger traffic, with significantly higher volumes than other countries.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Load factors are highest in mid-year months, suggesting seasonal demand trends.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Airlines with the highest load factors optimize seat occupancy efficiently.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Short-haul flights dominate the market, indicating regional travel preference</a:t>
            </a: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68F4D3-69D4-6230-36AC-8BE2BE1039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b="1" dirty="0"/>
              <a:t>Recommendations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050E2-552B-032C-31A9-CD4145BF0A7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Expand Long-Haul Operations</a:t>
            </a:r>
            <a:r>
              <a:rPr lang="en-US" dirty="0"/>
              <a:t>: Increase flights over 1,500 miles to capture international demand.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Improve Weekend Load Factors</a:t>
            </a:r>
            <a:r>
              <a:rPr lang="en-US" dirty="0"/>
              <a:t>: Implement weekend travel incentives to balance weekday-weekend traffic.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Enhance Market Reach</a:t>
            </a:r>
            <a:r>
              <a:rPr lang="en-US" dirty="0"/>
              <a:t>: Promote travel to underrepresented destinations to diversify passenger flow.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Optimize Peak Travel Periods</a:t>
            </a:r>
            <a:r>
              <a:rPr lang="en-US" dirty="0"/>
              <a:t>: Adjust pricing and capacity strategies for maximum efficiency in high-load months.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2973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0AEBA-4588-F74C-CB0E-DAB6E653E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687" y="241744"/>
            <a:ext cx="10213448" cy="1609344"/>
          </a:xfrm>
        </p:spPr>
        <p:txBody>
          <a:bodyPr/>
          <a:lstStyle/>
          <a:p>
            <a:r>
              <a:rPr lang="en-IN" u="sng" dirty="0"/>
              <a:t>Conclusion: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B950DE-0BCF-A9BF-8244-276C799381A3}"/>
              </a:ext>
            </a:extLst>
          </p:cNvPr>
          <p:cNvSpPr txBox="1"/>
          <p:nvPr/>
        </p:nvSpPr>
        <p:spPr>
          <a:xfrm>
            <a:off x="989277" y="1745815"/>
            <a:ext cx="10213447" cy="336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 Cloud Airlines' business insights highlight key opportunities to enhance market performance and operational efficiency.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data-driven approach suggests focusing on expanding long-haul routes, optimizing pricing strategies, and improving weekend travel engagement.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Additionally, benchmarking against top-performing airlines and targeting international markets can drive sustainable growth.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By implementing these strategic decisions, High Cloud Airlines can strengthen its competitive position and maximize profitability in the aviation industry.</a:t>
            </a:r>
          </a:p>
        </p:txBody>
      </p:sp>
    </p:spTree>
    <p:extLst>
      <p:ext uri="{BB962C8B-B14F-4D97-AF65-F5344CB8AC3E}">
        <p14:creationId xmlns:p14="http://schemas.microsoft.com/office/powerpoint/2010/main" val="2977288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3F280-B2E2-42A8-D27F-45C6DEF45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869" y="2743201"/>
            <a:ext cx="10353762" cy="970450"/>
          </a:xfrm>
        </p:spPr>
        <p:txBody>
          <a:bodyPr>
            <a:normAutofit/>
          </a:bodyPr>
          <a:lstStyle/>
          <a:p>
            <a:r>
              <a:rPr lang="en-IN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99779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15A59-78D1-C664-C67D-D6DF27D5C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0503"/>
            <a:ext cx="10058400" cy="1609344"/>
          </a:xfrm>
        </p:spPr>
        <p:txBody>
          <a:bodyPr/>
          <a:lstStyle/>
          <a:p>
            <a:r>
              <a:rPr lang="en-IN" u="sng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FD4B6-84D0-C3F8-774B-2D86C8106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49847"/>
            <a:ext cx="10353762" cy="405875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presentation provides an analysis of High Cloud Airlines' operations using data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 Cloud Airlines data gives you insight about  airlines operating across multiple countries and cities, serving millions of passengers worldwide.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goal is to understand passenger trends, airline efficiency, and key business opportunities.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6538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Airplane">
                <a:extLst>
                  <a:ext uri="{FF2B5EF4-FFF2-40B4-BE49-F238E27FC236}">
                    <a16:creationId xmlns:a16="http://schemas.microsoft.com/office/drawing/2014/main" id="{7A81AF7A-50D4-276C-43FF-E26A4F6B3E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9564527"/>
                  </p:ext>
                </p:extLst>
              </p:nvPr>
            </p:nvGraphicFramePr>
            <p:xfrm>
              <a:off x="6591800" y="4547719"/>
              <a:ext cx="5143000" cy="23455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143000" cy="2345500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764432" ay="2692280" az="54380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3792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Airplane">
                <a:extLst>
                  <a:ext uri="{FF2B5EF4-FFF2-40B4-BE49-F238E27FC236}">
                    <a16:creationId xmlns:a16="http://schemas.microsoft.com/office/drawing/2014/main" id="{7A81AF7A-50D4-276C-43FF-E26A4F6B3E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1800" y="4547719"/>
                <a:ext cx="5143000" cy="23455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C47F4F8-C89B-64B2-2067-6AA284F12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262636"/>
            <a:ext cx="10058400" cy="1140968"/>
          </a:xfrm>
        </p:spPr>
        <p:txBody>
          <a:bodyPr>
            <a:normAutofit fontScale="90000"/>
          </a:bodyPr>
          <a:lstStyle/>
          <a:p>
            <a:r>
              <a:rPr lang="en-IN" sz="4000" b="1" u="sng" dirty="0">
                <a:latin typeface="+mn-lt"/>
              </a:rPr>
              <a:t>Challenges Faced During 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B0100-2BD6-499C-5C25-13EECEC6D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403604"/>
            <a:ext cx="10058400" cy="405079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Inconsistent Formatting:</a:t>
            </a:r>
            <a:r>
              <a:rPr lang="en-US" dirty="0"/>
              <a:t> Standardized date formats and column names.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IN" dirty="0"/>
              <a:t>  - Removed '%' symbols to make names clearer.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IN" dirty="0"/>
              <a:t>  - Created a new Date column by combining Day, Month, and Year.</a:t>
            </a:r>
          </a:p>
          <a:p>
            <a:pPr>
              <a:lnSpc>
                <a:spcPct val="100000"/>
              </a:lnSpc>
            </a:pPr>
            <a:endParaRPr lang="en-IN" dirty="0"/>
          </a:p>
          <a:p>
            <a:pPr>
              <a:lnSpc>
                <a:spcPct val="100000"/>
              </a:lnSpc>
            </a:pPr>
            <a:r>
              <a:rPr lang="en-US" b="1" dirty="0"/>
              <a:t>Missing Values:</a:t>
            </a:r>
            <a:r>
              <a:rPr lang="en-US" dirty="0"/>
              <a:t> Some records lacked passenger or airline data, requiring imputation.</a:t>
            </a:r>
          </a:p>
          <a:p>
            <a:pPr>
              <a:lnSpc>
                <a:spcPct val="100000"/>
              </a:lnSpc>
            </a:pPr>
            <a:endParaRPr lang="en-IN" dirty="0"/>
          </a:p>
          <a:p>
            <a:pPr>
              <a:lnSpc>
                <a:spcPct val="100000"/>
              </a:lnSpc>
            </a:pPr>
            <a:r>
              <a:rPr lang="en-US" b="1" dirty="0"/>
              <a:t>Incorrect Data Types:</a:t>
            </a:r>
            <a:r>
              <a:rPr lang="en-US" dirty="0"/>
              <a:t> Passenger counts or flight durations stored as text instead of numbers needed conversion.</a:t>
            </a:r>
          </a:p>
          <a:p>
            <a:pPr>
              <a:lnSpc>
                <a:spcPct val="10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440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Airplane">
                <a:extLst>
                  <a:ext uri="{FF2B5EF4-FFF2-40B4-BE49-F238E27FC236}">
                    <a16:creationId xmlns:a16="http://schemas.microsoft.com/office/drawing/2014/main" id="{9B6D3A6E-A57D-E29C-8CF8-213C01D4A9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9956302"/>
                  </p:ext>
                </p:extLst>
              </p:nvPr>
            </p:nvGraphicFramePr>
            <p:xfrm>
              <a:off x="1654383" y="1900002"/>
              <a:ext cx="6538641" cy="491227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538641" cy="4912279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6918224" ay="1892614" az="786872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1275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Airplane">
                <a:extLst>
                  <a:ext uri="{FF2B5EF4-FFF2-40B4-BE49-F238E27FC236}">
                    <a16:creationId xmlns:a16="http://schemas.microsoft.com/office/drawing/2014/main" id="{9B6D3A6E-A57D-E29C-8CF8-213C01D4A9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4383" y="1900002"/>
                <a:ext cx="6538641" cy="491227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5076AA3-17C5-8D8F-CEE3-AF8F9755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u="sng" dirty="0"/>
              <a:t>Visualization Insights:</a:t>
            </a:r>
            <a:endParaRPr lang="en-IN" sz="3200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CF7A9-3F15-3105-535B-01DC7D72E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000" b="1" dirty="0"/>
              <a:t>Passenger Traffic &amp; Market Share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9128D6-18FE-37FF-F035-C661C3717E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Top Carriers</a:t>
            </a:r>
            <a:r>
              <a:rPr lang="en-US" dirty="0"/>
              <a:t>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	Southwest Airlines Co. (34M passengers) and Delta Air Lines Inc. (29M passengers) dominate the market.</a:t>
            </a:r>
          </a:p>
          <a:p>
            <a:pPr>
              <a:lnSpc>
                <a:spcPct val="120000"/>
              </a:lnSpc>
            </a:pPr>
            <a:r>
              <a:rPr lang="en-US" dirty="0"/>
              <a:t>Understanding this distribution helps us identify key players in the industry.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CF4422-B53C-952A-9066-8B4657E0D4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sz="2000" b="1" dirty="0"/>
              <a:t>Load Factor Efficiency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426D13-C3E7-D04D-616F-DF6C7102908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Overall Load Factor</a:t>
            </a:r>
            <a:r>
              <a:rPr lang="en-US" dirty="0"/>
              <a:t>: 76.8% across all airlines.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Peak Months</a:t>
            </a:r>
            <a:r>
              <a:rPr lang="en-US" dirty="0"/>
              <a:t>: June (81.5%), July (80.6%) indicate strong seasonal demand.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Low Month</a:t>
            </a:r>
            <a:r>
              <a:rPr lang="en-US" dirty="0"/>
              <a:t>: January (69.7%) shows weak travel demand.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Business Decision</a:t>
            </a:r>
            <a:r>
              <a:rPr lang="en-US" dirty="0"/>
              <a:t>: We can Adjust pricing and promotions based on seasonal demand to maximize revenue.</a:t>
            </a:r>
          </a:p>
          <a:p>
            <a:pPr>
              <a:lnSpc>
                <a:spcPct val="12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7977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7B461B-6C32-9D61-D8F8-D8A057C32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4779-DA9F-FF03-B43F-81ED9ED2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u="sng" dirty="0"/>
              <a:t>Visualization Insights:</a:t>
            </a:r>
            <a:endParaRPr lang="en-IN" sz="3200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F496C-E542-986C-4D2A-CB5169CB2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dirty="0"/>
              <a:t>Weekday vs. Weekend Load 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1EED1-2E30-8248-8713-F76906396F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Weekday Load Factor</a:t>
            </a:r>
            <a:r>
              <a:rPr lang="en-US" dirty="0"/>
              <a:t>: 71.2%, indicating strong business travel.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Weekend Load Factor</a:t>
            </a:r>
            <a:r>
              <a:rPr lang="en-US" dirty="0"/>
              <a:t>: 28.8%, showing lower leisure travel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Business Decision</a:t>
            </a:r>
            <a:r>
              <a:rPr lang="en-US" dirty="0"/>
              <a:t>: Develop weekend promotions, discounts, or packages to encourage leisure travel.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9D7C9C-522B-D158-953D-5649839920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223" y="2048256"/>
            <a:ext cx="4975899" cy="640080"/>
          </a:xfrm>
        </p:spPr>
        <p:txBody>
          <a:bodyPr/>
          <a:lstStyle/>
          <a:p>
            <a:r>
              <a:rPr lang="en-IN" sz="2000" b="1" dirty="0"/>
              <a:t>Flight Distance &amp; Route Optimization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38B243-BDEB-6AA5-9F04-E85D7314872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Short-haul flights (&lt;500 miles)</a:t>
            </a:r>
            <a:r>
              <a:rPr lang="en-US" dirty="0"/>
              <a:t>: 58K flights, indicating regional dominance.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Long-haul flights (&gt;1500 miles)</a:t>
            </a:r>
            <a:r>
              <a:rPr lang="en-US" dirty="0"/>
              <a:t>: Less than 10K, showing low international market penetration.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Business Decision</a:t>
            </a:r>
            <a:r>
              <a:rPr lang="en-US" dirty="0"/>
              <a:t>: We can Expand long-haul flights to increase international market share and revenue.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8652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91000">
              <a:schemeClr val="accent2">
                <a:lumMod val="60000"/>
                <a:lumOff val="4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AD1FA0-29E8-30F7-BD48-15C7BAACE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BECBC-F474-8649-5AE5-8EE3DB7F4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u="sng" dirty="0"/>
              <a:t>Visualization Insights:</a:t>
            </a:r>
            <a:endParaRPr lang="en-IN" sz="3200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EB3B2-7F40-2216-CDFB-2F17C0BF3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5297424" cy="640080"/>
          </a:xfrm>
        </p:spPr>
        <p:txBody>
          <a:bodyPr/>
          <a:lstStyle/>
          <a:p>
            <a:r>
              <a:rPr lang="en-US" sz="2000" b="1" dirty="0"/>
              <a:t>Best Performing Airlines by Load 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E35BE-BBA6-DE5C-D507-7642D374E9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Top Performers</a:t>
            </a:r>
            <a:r>
              <a:rPr lang="en-US" dirty="0"/>
              <a:t>: Global Airways Limited (95%), Allegiant Air (89%), XL Airways France (88%).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Business Decision</a:t>
            </a:r>
            <a:r>
              <a:rPr lang="en-US" dirty="0"/>
              <a:t>: We can Benchmark  these airlines to optimize operational efficiency and seat occupancy of other Airlines.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45B19-288C-70EB-AC80-B471D9387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89455" y="2048256"/>
            <a:ext cx="4754880" cy="640080"/>
          </a:xfrm>
        </p:spPr>
        <p:txBody>
          <a:bodyPr/>
          <a:lstStyle/>
          <a:p>
            <a:r>
              <a:rPr lang="en-IN" sz="2000" b="1" dirty="0"/>
              <a:t>Travel Destination Insights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063F8C-6CBA-C9E9-0FB4-814630D115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67609" y="2688336"/>
            <a:ext cx="4754880" cy="329184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United States</a:t>
            </a:r>
            <a:r>
              <a:rPr lang="en-US" dirty="0"/>
              <a:t>: 173M passengers dominate the market.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Other top destinations</a:t>
            </a:r>
            <a:r>
              <a:rPr lang="en-US" dirty="0"/>
              <a:t>: Mexico (2M), Canada (1M), UK (1M), Japan (1M).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Business Decision</a:t>
            </a:r>
            <a:r>
              <a:rPr lang="en-US" dirty="0"/>
              <a:t>: We can Diversify marketing efforts to attract international travelers and increase market reach.</a:t>
            </a:r>
          </a:p>
        </p:txBody>
      </p:sp>
    </p:spTree>
    <p:extLst>
      <p:ext uri="{BB962C8B-B14F-4D97-AF65-F5344CB8AC3E}">
        <p14:creationId xmlns:p14="http://schemas.microsoft.com/office/powerpoint/2010/main" val="647222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89F82-82A5-D275-3C7E-0942DFC12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1" y="45720"/>
            <a:ext cx="12157219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03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D8AA6A-787E-343E-2C03-29CBC9D7F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3DB62E-33A7-5E0A-0979-A30799F8B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33" y="81000"/>
            <a:ext cx="12060935" cy="66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0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BD3DDD-594D-B3B4-8179-C47D88937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A2EF84-5B44-C2A9-241E-0C7960069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755" y="126922"/>
            <a:ext cx="11592491" cy="660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371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2244</TotalTime>
  <Words>626</Words>
  <Application>Microsoft Office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Bookman Old Style</vt:lpstr>
      <vt:lpstr>Century Gothic</vt:lpstr>
      <vt:lpstr>Wingdings</vt:lpstr>
      <vt:lpstr>Wood Type</vt:lpstr>
      <vt:lpstr>High Cloud Airline Analysis Report</vt:lpstr>
      <vt:lpstr>Overview</vt:lpstr>
      <vt:lpstr>Challenges Faced During Data cleaning</vt:lpstr>
      <vt:lpstr>Visualization Insights:</vt:lpstr>
      <vt:lpstr>Visualization Insights:</vt:lpstr>
      <vt:lpstr>Visualization Insights:</vt:lpstr>
      <vt:lpstr>PowerPoint Presentation</vt:lpstr>
      <vt:lpstr>PowerPoint Presentation</vt:lpstr>
      <vt:lpstr>PowerPoint Presentation</vt:lpstr>
      <vt:lpstr>Conclusion &amp; Recommendations:</vt:lpstr>
      <vt:lpstr>Conclusion: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Rahul Phuke</dc:creator>
  <cp:lastModifiedBy>durgagoud522@outlook.com</cp:lastModifiedBy>
  <cp:revision>13</cp:revision>
  <dcterms:created xsi:type="dcterms:W3CDTF">2025-03-20T07:31:12Z</dcterms:created>
  <dcterms:modified xsi:type="dcterms:W3CDTF">2025-05-08T09:27:45Z</dcterms:modified>
</cp:coreProperties>
</file>